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73" r:id="rId3"/>
    <p:sldId id="274" r:id="rId4"/>
    <p:sldId id="275" r:id="rId5"/>
    <p:sldId id="257" r:id="rId6"/>
    <p:sldId id="258" r:id="rId7"/>
    <p:sldId id="276" r:id="rId8"/>
    <p:sldId id="259" r:id="rId9"/>
    <p:sldId id="260" r:id="rId10"/>
    <p:sldId id="277" r:id="rId11"/>
    <p:sldId id="261" r:id="rId12"/>
    <p:sldId id="262" r:id="rId13"/>
    <p:sldId id="263" r:id="rId14"/>
    <p:sldId id="264" r:id="rId15"/>
    <p:sldId id="265" r:id="rId16"/>
    <p:sldId id="266" r:id="rId17"/>
    <p:sldId id="283" r:id="rId18"/>
    <p:sldId id="272" r:id="rId19"/>
    <p:sldId id="279" r:id="rId20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69652-D3D8-4C87-801E-9BC269CBEDD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EF056A0-58D1-4D9D-9E6F-15F90C0F21F6}">
      <dgm:prSet phldrT="[Text]"/>
      <dgm:spPr/>
      <dgm:t>
        <a:bodyPr/>
        <a:lstStyle/>
        <a:p>
          <a:r>
            <a:rPr lang="de-DE" dirty="0"/>
            <a:t>Push</a:t>
          </a:r>
        </a:p>
      </dgm:t>
    </dgm:pt>
    <dgm:pt modelId="{B388D8DA-0BAB-4F59-8BC9-C66CF40668AA}" type="sibTrans" cxnId="{81274120-CD0B-4086-BE3A-9938036CCA2B}">
      <dgm:prSet/>
      <dgm:spPr/>
      <dgm:t>
        <a:bodyPr/>
        <a:lstStyle/>
        <a:p>
          <a:endParaRPr lang="de-DE"/>
        </a:p>
      </dgm:t>
    </dgm:pt>
    <dgm:pt modelId="{119FA210-9462-4B9D-9533-C5A55F9270A5}" type="parTrans" cxnId="{81274120-CD0B-4086-BE3A-9938036CCA2B}">
      <dgm:prSet/>
      <dgm:spPr/>
      <dgm:t>
        <a:bodyPr/>
        <a:lstStyle/>
        <a:p>
          <a:endParaRPr lang="de-DE"/>
        </a:p>
      </dgm:t>
    </dgm:pt>
    <dgm:pt modelId="{EB36D342-394E-4952-ACA0-F4D8038E966D}">
      <dgm:prSet phldrT="[Text]"/>
      <dgm:spPr/>
      <dgm:t>
        <a:bodyPr/>
        <a:lstStyle/>
        <a:p>
          <a:r>
            <a:rPr lang="de-DE" dirty="0"/>
            <a:t>Pull</a:t>
          </a:r>
        </a:p>
      </dgm:t>
    </dgm:pt>
    <dgm:pt modelId="{57FCFF3E-DF5F-4938-BD4F-6927B79E4AD6}" type="sibTrans" cxnId="{77DA07D7-6DAA-4E46-A1D1-E8AC8721BE22}">
      <dgm:prSet/>
      <dgm:spPr/>
      <dgm:t>
        <a:bodyPr/>
        <a:lstStyle/>
        <a:p>
          <a:endParaRPr lang="de-DE"/>
        </a:p>
      </dgm:t>
    </dgm:pt>
    <dgm:pt modelId="{7EDCDE11-BB68-456B-A270-2655BF2DE537}" type="parTrans" cxnId="{77DA07D7-6DAA-4E46-A1D1-E8AC8721BE22}">
      <dgm:prSet/>
      <dgm:spPr/>
      <dgm:t>
        <a:bodyPr/>
        <a:lstStyle/>
        <a:p>
          <a:endParaRPr lang="de-DE"/>
        </a:p>
      </dgm:t>
    </dgm:pt>
    <dgm:pt modelId="{04C03379-46E9-4081-A336-C13C997FB3ED}" type="pres">
      <dgm:prSet presAssocID="{FA869652-D3D8-4C87-801E-9BC269CBEDD3}" presName="compositeShape" presStyleCnt="0">
        <dgm:presLayoutVars>
          <dgm:chMax val="7"/>
          <dgm:dir val="rev"/>
          <dgm:resizeHandles val="exact"/>
        </dgm:presLayoutVars>
      </dgm:prSet>
      <dgm:spPr/>
    </dgm:pt>
    <dgm:pt modelId="{3D86B38F-A469-4B83-B46D-1B4F457E25B1}" type="pres">
      <dgm:prSet presAssocID="{EB36D342-394E-4952-ACA0-F4D8038E966D}" presName="circ1" presStyleLbl="vennNode1" presStyleIdx="0" presStyleCnt="2" custScaleX="65509" custScaleY="61497" custLinFactNeighborX="-17477" custLinFactNeighborY="-1455"/>
      <dgm:spPr/>
    </dgm:pt>
    <dgm:pt modelId="{D4682ECB-3988-403E-820C-F092D018AEFF}" type="pres">
      <dgm:prSet presAssocID="{EB36D342-394E-4952-ACA0-F4D8038E96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0A86E1E-AE8E-488A-9C00-B3715719E3DF}" type="pres">
      <dgm:prSet presAssocID="{2EF056A0-58D1-4D9D-9E6F-15F90C0F21F6}" presName="circ2" presStyleLbl="vennNode1" presStyleIdx="1" presStyleCnt="2" custScaleX="66140" custScaleY="61497" custLinFactNeighborX="19043" custLinFactNeighborY="-2518"/>
      <dgm:spPr/>
    </dgm:pt>
    <dgm:pt modelId="{6A862DA2-EF83-4517-8F44-F6DB23EC421F}" type="pres">
      <dgm:prSet presAssocID="{2EF056A0-58D1-4D9D-9E6F-15F90C0F21F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51B3A13-3674-4E59-87B9-D7ECB5A22B17}" type="presOf" srcId="{2EF056A0-58D1-4D9D-9E6F-15F90C0F21F6}" destId="{3D86B38F-A469-4B83-B46D-1B4F457E25B1}" srcOrd="0" destOrd="0" presId="urn:microsoft.com/office/officeart/2005/8/layout/venn1"/>
    <dgm:cxn modelId="{81274120-CD0B-4086-BE3A-9938036CCA2B}" srcId="{FA869652-D3D8-4C87-801E-9BC269CBEDD3}" destId="{2EF056A0-58D1-4D9D-9E6F-15F90C0F21F6}" srcOrd="1" destOrd="0" parTransId="{119FA210-9462-4B9D-9533-C5A55F9270A5}" sibTransId="{B388D8DA-0BAB-4F59-8BC9-C66CF40668AA}"/>
    <dgm:cxn modelId="{E1220223-CD7B-47DA-9FA4-5909094380E2}" type="presOf" srcId="{2EF056A0-58D1-4D9D-9E6F-15F90C0F21F6}" destId="{D4682ECB-3988-403E-820C-F092D018AEFF}" srcOrd="1" destOrd="0" presId="urn:microsoft.com/office/officeart/2005/8/layout/venn1"/>
    <dgm:cxn modelId="{627F9A33-E8D7-4021-A1D5-1B308E726F94}" type="presOf" srcId="{FA869652-D3D8-4C87-801E-9BC269CBEDD3}" destId="{04C03379-46E9-4081-A336-C13C997FB3ED}" srcOrd="0" destOrd="0" presId="urn:microsoft.com/office/officeart/2005/8/layout/venn1"/>
    <dgm:cxn modelId="{692A094D-297A-4DDE-8FF0-551FC45014BC}" type="presOf" srcId="{EB36D342-394E-4952-ACA0-F4D8038E966D}" destId="{6A862DA2-EF83-4517-8F44-F6DB23EC421F}" srcOrd="1" destOrd="0" presId="urn:microsoft.com/office/officeart/2005/8/layout/venn1"/>
    <dgm:cxn modelId="{DA0E8D82-4541-45BD-B800-E40DF3CA1539}" type="presOf" srcId="{EB36D342-394E-4952-ACA0-F4D8038E966D}" destId="{40A86E1E-AE8E-488A-9C00-B3715719E3DF}" srcOrd="0" destOrd="0" presId="urn:microsoft.com/office/officeart/2005/8/layout/venn1"/>
    <dgm:cxn modelId="{77DA07D7-6DAA-4E46-A1D1-E8AC8721BE22}" srcId="{FA869652-D3D8-4C87-801E-9BC269CBEDD3}" destId="{EB36D342-394E-4952-ACA0-F4D8038E966D}" srcOrd="0" destOrd="0" parTransId="{7EDCDE11-BB68-456B-A270-2655BF2DE537}" sibTransId="{57FCFF3E-DF5F-4938-BD4F-6927B79E4AD6}"/>
    <dgm:cxn modelId="{B7D1F13A-79A3-4A3E-957F-A86C54DDA6AE}" type="presParOf" srcId="{04C03379-46E9-4081-A336-C13C997FB3ED}" destId="{3D86B38F-A469-4B83-B46D-1B4F457E25B1}" srcOrd="0" destOrd="0" presId="urn:microsoft.com/office/officeart/2005/8/layout/venn1"/>
    <dgm:cxn modelId="{041EFE05-4370-4248-8411-E128A36F3CA9}" type="presParOf" srcId="{04C03379-46E9-4081-A336-C13C997FB3ED}" destId="{D4682ECB-3988-403E-820C-F092D018AEFF}" srcOrd="1" destOrd="0" presId="urn:microsoft.com/office/officeart/2005/8/layout/venn1"/>
    <dgm:cxn modelId="{D1542217-6307-48E2-AF10-637376AEBCFE}" type="presParOf" srcId="{04C03379-46E9-4081-A336-C13C997FB3ED}" destId="{40A86E1E-AE8E-488A-9C00-B3715719E3DF}" srcOrd="2" destOrd="0" presId="urn:microsoft.com/office/officeart/2005/8/layout/venn1"/>
    <dgm:cxn modelId="{DA523669-B665-47CF-B927-AC7DDDEE3D7C}" type="presParOf" srcId="{04C03379-46E9-4081-A336-C13C997FB3ED}" destId="{6A862DA2-EF83-4517-8F44-F6DB23EC421F}" srcOrd="3" destOrd="0" presId="urn:microsoft.com/office/officeart/2005/8/layout/venn1"/>
  </dgm:cxnLst>
  <dgm:bg>
    <a:solidFill>
      <a:schemeClr val="accent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6B38F-A469-4B83-B46D-1B4F457E25B1}">
      <dsp:nvSpPr>
        <dsp:cNvPr id="0" name=""/>
        <dsp:cNvSpPr/>
      </dsp:nvSpPr>
      <dsp:spPr>
        <a:xfrm>
          <a:off x="82143" y="1618952"/>
          <a:ext cx="1468333" cy="13784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Push</a:t>
          </a:r>
        </a:p>
      </dsp:txBody>
      <dsp:txXfrm>
        <a:off x="287181" y="1781496"/>
        <a:ext cx="846606" cy="1053320"/>
      </dsp:txXfrm>
    </dsp:sp>
    <dsp:sp modelId="{40A86E1E-AE8E-488A-9C00-B3715719E3DF}">
      <dsp:nvSpPr>
        <dsp:cNvPr id="0" name=""/>
        <dsp:cNvSpPr/>
      </dsp:nvSpPr>
      <dsp:spPr>
        <a:xfrm>
          <a:off x="2509079" y="1595126"/>
          <a:ext cx="1482477" cy="13784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000" kern="1200" dirty="0"/>
            <a:t>Pull</a:t>
          </a:r>
        </a:p>
      </dsp:txBody>
      <dsp:txXfrm>
        <a:off x="2929782" y="1757669"/>
        <a:ext cx="854761" cy="1053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45A41-57FE-4F62-890E-E4FAA3A22A04}" type="datetimeFigureOut">
              <a:rPr lang="de-DE" smtClean="0"/>
              <a:t>27.09.2019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6D6BC-DFBD-474D-92B2-5C60A093BF91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6D6BC-DFBD-474D-92B2-5C60A093BF91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348484-3961-40B3-B783-7DBC6D199AA1}" type="datetimeFigureOut">
              <a:rPr lang="de-DE" smtClean="0"/>
              <a:pPr/>
              <a:t>27.09.2019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1168CEE-26A5-45A4-8B8E-41EC818B00C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de-DE" i="1" dirty="0"/>
          </a:p>
          <a:p>
            <a:r>
              <a:rPr lang="de-DE" i="1" dirty="0"/>
              <a:t>Deutscher Kongress für Geographie</a:t>
            </a:r>
          </a:p>
          <a:p>
            <a:r>
              <a:rPr lang="de-DE" i="1" dirty="0"/>
              <a:t>Kiel, 28-09-2019  </a:t>
            </a:r>
            <a:endParaRPr lang="de-DE" i="1" cap="none" dirty="0"/>
          </a:p>
          <a:p>
            <a:r>
              <a:rPr lang="de-DE" i="1" cap="none" dirty="0"/>
              <a:t> </a:t>
            </a:r>
          </a:p>
          <a:p>
            <a:r>
              <a:rPr lang="de-DE" i="1" dirty="0"/>
              <a:t>Theo Rauch, </a:t>
            </a:r>
            <a:r>
              <a:rPr lang="de-DE" i="1" cap="none" dirty="0"/>
              <a:t>Berlin</a:t>
            </a:r>
            <a:endParaRPr lang="de-DE" i="1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  </a:t>
            </a:r>
            <a:r>
              <a:rPr lang="de-DE" sz="3100" b="1" dirty="0"/>
              <a:t>Möglichkeiten und Grenzen der Entwicklungspolitik bei Bekämpfung von Migrationsursachen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Push-Faktor 3: Bevölkerungswachstum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Subsahara Afrika: </a:t>
            </a:r>
            <a:r>
              <a:rPr lang="de-DE" dirty="0" err="1"/>
              <a:t>jährl</a:t>
            </a:r>
            <a:r>
              <a:rPr lang="de-DE" dirty="0"/>
              <a:t>. 2,5 %</a:t>
            </a:r>
          </a:p>
          <a:p>
            <a:r>
              <a:rPr lang="de-DE" dirty="0"/>
              <a:t>Aber: überwiegend dünn besiedelt (45 </a:t>
            </a:r>
            <a:r>
              <a:rPr lang="de-DE" dirty="0" err="1"/>
              <a:t>Einw</a:t>
            </a:r>
            <a:r>
              <a:rPr lang="de-DE" dirty="0"/>
              <a:t>./km²; </a:t>
            </a:r>
            <a:r>
              <a:rPr lang="de-DE" dirty="0" err="1"/>
              <a:t>Zambia</a:t>
            </a:r>
            <a:r>
              <a:rPr lang="de-DE" dirty="0"/>
              <a:t>: 20)</a:t>
            </a:r>
          </a:p>
          <a:p>
            <a:r>
              <a:rPr lang="de-DE" dirty="0"/>
              <a:t>Ursache für hohes Wachstum: „demografischer Übergang“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Hohe Kindersterblichkeit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Kinder als Alterssicherung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Geburtenrate sinkt erst mit Entwicklung und zeitlich verzögert zur Sterberate</a:t>
            </a:r>
          </a:p>
          <a:p>
            <a:pPr>
              <a:buFont typeface="Wingdings" pitchFamily="2" charset="2"/>
              <a:buChar char="Ø"/>
            </a:pPr>
            <a:r>
              <a:rPr lang="de-DE" b="1" i="1" dirty="0">
                <a:solidFill>
                  <a:srgbClr val="FF0000"/>
                </a:solidFill>
              </a:rPr>
              <a:t>Begrenzter Einfluss durch Familienplanung</a:t>
            </a:r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de-DE" b="1" dirty="0"/>
              <a:t>Push-Faktor 4:  Umwelt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Dürre, Bodendegradierung, Klimawandel</a:t>
            </a:r>
          </a:p>
          <a:p>
            <a:r>
              <a:rPr lang="de-DE" dirty="0"/>
              <a:t>Beispiel Sahel: Migration als fester Bestandteil der Überlebenssicherung</a:t>
            </a:r>
          </a:p>
          <a:p>
            <a:r>
              <a:rPr lang="de-DE" dirty="0"/>
              <a:t>Schwer </a:t>
            </a:r>
            <a:r>
              <a:rPr lang="de-DE" dirty="0" err="1"/>
              <a:t>isolierbar</a:t>
            </a:r>
            <a:r>
              <a:rPr lang="de-DE" dirty="0"/>
              <a:t> von anderen Risikofaktoren (Agrarmärkte, Landverknappung etc.)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„multiple Verursachungskonstellationen“</a:t>
            </a:r>
          </a:p>
          <a:p>
            <a:pPr>
              <a:buFont typeface="Wingdings" pitchFamily="2" charset="2"/>
              <a:buChar char="Ø"/>
            </a:pPr>
            <a:r>
              <a:rPr lang="de-DE" b="1" i="1" dirty="0">
                <a:solidFill>
                  <a:srgbClr val="FF0000"/>
                </a:solidFill>
              </a:rPr>
              <a:t>Klimapolitik und nachhaltiges Ressourcenmanagement notwendig, aber nicht kurzfristig wirksam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Hemm-Faktor: Migrationskosten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Für die Ärmeren ist </a:t>
            </a:r>
            <a:r>
              <a:rPr lang="de-DE" i="1" dirty="0"/>
              <a:t>interkontinentale</a:t>
            </a:r>
            <a:r>
              <a:rPr lang="de-DE" dirty="0"/>
              <a:t> Migration nicht erschwinglich</a:t>
            </a:r>
          </a:p>
          <a:p>
            <a:r>
              <a:rPr lang="de-DE" dirty="0"/>
              <a:t>Folge: Nach Europa kommen nur die weniger Armen</a:t>
            </a:r>
          </a:p>
          <a:p>
            <a:r>
              <a:rPr lang="de-DE" dirty="0"/>
              <a:t>Abbau der „Festung Europa“ senkt Migrationskosten</a:t>
            </a:r>
          </a:p>
          <a:p>
            <a:r>
              <a:rPr lang="de-DE" dirty="0"/>
              <a:t>Konsequenz bzgl. EZ: Erfolgreiche Armutsminderung könnte internationale Migration verstärken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b="1" i="1" dirty="0">
                <a:solidFill>
                  <a:srgbClr val="FF0000"/>
                </a:solidFill>
              </a:rPr>
              <a:t>EZ als Sprungbrett???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Faktor: Kaskaden-Migration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Arbeitsmigranten nehmen jeweils nur 1 Stufe</a:t>
            </a:r>
          </a:p>
          <a:p>
            <a:pPr lvl="1"/>
            <a:r>
              <a:rPr lang="de-DE" dirty="0" err="1"/>
              <a:t>Bsp</a:t>
            </a:r>
            <a:r>
              <a:rPr lang="de-DE" dirty="0"/>
              <a:t>: Aus Burkina nach Ghana, aus Ghana nach Nigeria, aus Nigeria nach Südafrika</a:t>
            </a:r>
          </a:p>
          <a:p>
            <a:pPr lvl="1"/>
            <a:r>
              <a:rPr lang="de-DE" dirty="0"/>
              <a:t>Oder: Vom Dorf in die Stadt, von der Stadt ins Ausland</a:t>
            </a:r>
          </a:p>
          <a:p>
            <a:r>
              <a:rPr lang="de-DE" dirty="0"/>
              <a:t>Folge: Migrationsdruck der extrem Armen wird zu den weniger Armen weitergegeben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b="1" i="1" dirty="0">
                <a:solidFill>
                  <a:srgbClr val="FF0000"/>
                </a:solidFill>
              </a:rPr>
              <a:t>Armutsminderung kann also doch (indirekt) interkontinentale Migration reduzieren   </a:t>
            </a:r>
            <a:r>
              <a:rPr lang="de-DE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A8ACE32-F939-43FC-B6EC-7DA3388E60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DDC2E12-FA54-428C-8218-EDA9C8014AB3}"/>
              </a:ext>
            </a:extLst>
          </p:cNvPr>
          <p:cNvSpPr/>
          <p:nvPr/>
        </p:nvSpPr>
        <p:spPr>
          <a:xfrm>
            <a:off x="5004048" y="263691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Dörfer</a:t>
            </a:r>
          </a:p>
          <a:p>
            <a:pPr algn="ctr"/>
            <a:r>
              <a:rPr lang="de-DE" sz="1600" i="1" dirty="0">
                <a:solidFill>
                  <a:schemeClr val="tx2">
                    <a:lumMod val="50000"/>
                  </a:schemeClr>
                </a:solidFill>
              </a:rPr>
              <a:t>Sehr niedrige Löhne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7BD6CB1-0BAA-49E2-93BF-C14A428A26DD}"/>
              </a:ext>
            </a:extLst>
          </p:cNvPr>
          <p:cNvSpPr/>
          <p:nvPr/>
        </p:nvSpPr>
        <p:spPr>
          <a:xfrm>
            <a:off x="5894433" y="417536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E12BD766-D61C-4147-811B-80FFC2E26581}"/>
              </a:ext>
            </a:extLst>
          </p:cNvPr>
          <p:cNvSpPr/>
          <p:nvPr/>
        </p:nvSpPr>
        <p:spPr>
          <a:xfrm>
            <a:off x="5032645" y="3560203"/>
            <a:ext cx="2160240" cy="720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Klein- und Mittelstädte</a:t>
            </a:r>
          </a:p>
          <a:p>
            <a:pPr algn="ctr"/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Niedrige Löhne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40E16E82-9AC9-4EB6-B15B-8E5088BAF214}"/>
              </a:ext>
            </a:extLst>
          </p:cNvPr>
          <p:cNvSpPr/>
          <p:nvPr/>
        </p:nvSpPr>
        <p:spPr>
          <a:xfrm>
            <a:off x="5940152" y="5039465"/>
            <a:ext cx="50101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3A418E1C-D70B-42D5-98FD-21E297613456}"/>
              </a:ext>
            </a:extLst>
          </p:cNvPr>
          <p:cNvSpPr/>
          <p:nvPr/>
        </p:nvSpPr>
        <p:spPr>
          <a:xfrm>
            <a:off x="5032645" y="4496307"/>
            <a:ext cx="2160240" cy="720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Großstädte / Nachbarländer</a:t>
            </a:r>
          </a:p>
          <a:p>
            <a:pPr algn="ctr"/>
            <a:r>
              <a:rPr lang="de-DE" sz="1400" i="1" dirty="0">
                <a:solidFill>
                  <a:schemeClr val="tx2">
                    <a:lumMod val="50000"/>
                  </a:schemeClr>
                </a:solidFill>
              </a:rPr>
              <a:t>Mittlere Löhne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EFE041F1-A4E5-4EE0-852C-B7E7294DC2A4}"/>
              </a:ext>
            </a:extLst>
          </p:cNvPr>
          <p:cNvSpPr/>
          <p:nvPr/>
        </p:nvSpPr>
        <p:spPr>
          <a:xfrm flipH="1">
            <a:off x="5004046" y="5373216"/>
            <a:ext cx="2160238" cy="7202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Industrieländer</a:t>
            </a:r>
          </a:p>
          <a:p>
            <a:pPr algn="ctr"/>
            <a:r>
              <a:rPr lang="de-DE" sz="1600" i="1" dirty="0">
                <a:solidFill>
                  <a:schemeClr val="tx2">
                    <a:lumMod val="50000"/>
                  </a:schemeClr>
                </a:solidFill>
              </a:rPr>
              <a:t>Hohe Löhne</a:t>
            </a:r>
          </a:p>
        </p:txBody>
      </p:sp>
      <p:sp>
        <p:nvSpPr>
          <p:cNvPr id="19" name="Pfeil: 180-Grad 18">
            <a:extLst>
              <a:ext uri="{FF2B5EF4-FFF2-40B4-BE49-F238E27FC236}">
                <a16:creationId xmlns:a16="http://schemas.microsoft.com/office/drawing/2014/main" id="{DE2321E8-C5F3-4BCA-A654-AEFF1C7050C7}"/>
              </a:ext>
            </a:extLst>
          </p:cNvPr>
          <p:cNvSpPr/>
          <p:nvPr/>
        </p:nvSpPr>
        <p:spPr>
          <a:xfrm rot="5400000">
            <a:off x="7224843" y="2804377"/>
            <a:ext cx="1052703" cy="1005895"/>
          </a:xfrm>
          <a:prstGeom prst="uturnArrow">
            <a:avLst>
              <a:gd name="adj1" fmla="val 25000"/>
              <a:gd name="adj2" fmla="val 25000"/>
              <a:gd name="adj3" fmla="val 29683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i="1" dirty="0">
                <a:solidFill>
                  <a:schemeClr val="tx2">
                    <a:lumMod val="50000"/>
                  </a:schemeClr>
                </a:solidFill>
              </a:rPr>
              <a:t>Sehr arm</a:t>
            </a:r>
          </a:p>
        </p:txBody>
      </p:sp>
      <p:sp>
        <p:nvSpPr>
          <p:cNvPr id="20" name="Pfeil: 180-Grad 19">
            <a:extLst>
              <a:ext uri="{FF2B5EF4-FFF2-40B4-BE49-F238E27FC236}">
                <a16:creationId xmlns:a16="http://schemas.microsoft.com/office/drawing/2014/main" id="{CC6ECABA-8F49-4D87-B1B2-7E9A34937CC4}"/>
              </a:ext>
            </a:extLst>
          </p:cNvPr>
          <p:cNvSpPr/>
          <p:nvPr/>
        </p:nvSpPr>
        <p:spPr>
          <a:xfrm rot="5400000">
            <a:off x="7284585" y="4952307"/>
            <a:ext cx="1052701" cy="886412"/>
          </a:xfrm>
          <a:prstGeom prst="uturnArrow">
            <a:avLst>
              <a:gd name="adj1" fmla="val 25000"/>
              <a:gd name="adj2" fmla="val 25000"/>
              <a:gd name="adj3" fmla="val 36139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i="1" dirty="0">
                <a:solidFill>
                  <a:schemeClr val="tx2">
                    <a:lumMod val="50000"/>
                  </a:schemeClr>
                </a:solidFill>
              </a:rPr>
              <a:t>Besser gestellt</a:t>
            </a:r>
          </a:p>
        </p:txBody>
      </p:sp>
      <p:sp>
        <p:nvSpPr>
          <p:cNvPr id="21" name="Pfeil: 180-Grad 20">
            <a:extLst>
              <a:ext uri="{FF2B5EF4-FFF2-40B4-BE49-F238E27FC236}">
                <a16:creationId xmlns:a16="http://schemas.microsoft.com/office/drawing/2014/main" id="{F6090CF0-EDB9-4A68-B575-9BC6565135D9}"/>
              </a:ext>
            </a:extLst>
          </p:cNvPr>
          <p:cNvSpPr/>
          <p:nvPr/>
        </p:nvSpPr>
        <p:spPr>
          <a:xfrm rot="5400000">
            <a:off x="7307712" y="3924895"/>
            <a:ext cx="886968" cy="877824"/>
          </a:xfrm>
          <a:prstGeom prst="uturnArrow">
            <a:avLst>
              <a:gd name="adj1" fmla="val 25000"/>
              <a:gd name="adj2" fmla="val 25000"/>
              <a:gd name="adj3" fmla="val 37755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algn="ctr"/>
            <a:r>
              <a:rPr lang="de-DE" i="1" dirty="0">
                <a:solidFill>
                  <a:schemeClr val="tx2">
                    <a:lumMod val="50000"/>
                  </a:schemeClr>
                </a:solidFill>
              </a:rPr>
              <a:t>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 Erfahrungen mit EZ-Wirkungen auf Migration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„</a:t>
            </a:r>
            <a:r>
              <a:rPr lang="de-DE" dirty="0" err="1"/>
              <a:t>Oberziel</a:t>
            </a:r>
            <a:r>
              <a:rPr lang="de-DE" dirty="0"/>
              <a:t>: Abwanderung verringert“ (1980er Jahre)</a:t>
            </a:r>
          </a:p>
          <a:p>
            <a:r>
              <a:rPr lang="de-DE" dirty="0"/>
              <a:t>Erfahrungen bzgl. EZ-Wirkungen: 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Soziale Infrastruktur (Bildung, Gesundheit etc.) stark; 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Beschäftigung  und Einkommenssteigerung bescheiden</a:t>
            </a:r>
          </a:p>
          <a:p>
            <a:r>
              <a:rPr lang="de-DE" dirty="0"/>
              <a:t>Erfolge bei Verringerung der Einkommensarmut v.a. durch nationale Wirtschaftspolitik (China, Südkorea)</a:t>
            </a:r>
          </a:p>
          <a:p>
            <a:r>
              <a:rPr lang="de-DE" dirty="0"/>
              <a:t>Beschäftigung primär ein Resultat von Handelspolitik, nicht Entwicklungspolitik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Wingdings" pitchFamily="2" charset="2"/>
              <a:buChar char="Ø"/>
            </a:pPr>
            <a:endParaRPr lang="de-DE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Faktor 7/2:  Beispiele für EZ-Wirkungen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i="1" dirty="0"/>
              <a:t>Bsp. Sambia</a:t>
            </a:r>
            <a:r>
              <a:rPr lang="de-DE" dirty="0"/>
              <a:t>: Rückwanderung aufs Land erst als Agrarpreise stiegen </a:t>
            </a:r>
            <a:r>
              <a:rPr lang="de-DE" i="1" dirty="0"/>
              <a:t>und</a:t>
            </a:r>
            <a:r>
              <a:rPr lang="de-DE" dirty="0"/>
              <a:t> Entwicklungsprojekte Vermarktungsmöglichkeiten </a:t>
            </a:r>
            <a:r>
              <a:rPr lang="de-DE" i="1" dirty="0"/>
              <a:t>für alle </a:t>
            </a:r>
            <a:r>
              <a:rPr lang="de-DE" dirty="0"/>
              <a:t>schufen</a:t>
            </a:r>
          </a:p>
          <a:p>
            <a:r>
              <a:rPr lang="de-DE" b="1" i="1" dirty="0"/>
              <a:t>Bsp. Nepal: </a:t>
            </a:r>
            <a:r>
              <a:rPr lang="de-DE" dirty="0"/>
              <a:t>Lokale Wirtschaftsentwicklung in ländlichen Bergregionen plus temporäre Migration </a:t>
            </a:r>
            <a:endParaRPr lang="de-DE" b="1" i="1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b="1" i="1" dirty="0">
                <a:solidFill>
                  <a:srgbClr val="FF0000"/>
                </a:solidFill>
              </a:rPr>
              <a:t>EZ kann Existenzmöglichkeiten in Herkunftsregionen verbessern, aber keine hinreichende Alternative zu Translokalität bieten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/>
              <a:t>Zwischenfazit Analyse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sz="1800" dirty="0"/>
          </a:p>
          <a:p>
            <a:pPr marL="0" indent="0">
              <a:buNone/>
            </a:pPr>
            <a:endParaRPr lang="de-DE" sz="2400" dirty="0"/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Viele Push-Faktoren sind nicht kurzfristig durch EZ beeinflussbar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EZ allein schafft es nicht</a:t>
            </a:r>
          </a:p>
          <a:p>
            <a:pPr marL="274320" lvl="1" indent="0">
              <a:buNone/>
            </a:pPr>
            <a:endParaRPr lang="de-DE" sz="2400" dirty="0"/>
          </a:p>
          <a:p>
            <a:pPr marL="342900" indent="-342900">
              <a:buFont typeface="+mj-lt"/>
              <a:buAutoNum type="arabicPeriod"/>
            </a:pPr>
            <a:r>
              <a:rPr lang="de-DE" sz="2400" dirty="0"/>
              <a:t>EZ kann aber Migrations-Push mindern oder verschärfen – je nachdem ….</a:t>
            </a:r>
          </a:p>
          <a:p>
            <a:pPr marL="0" indent="0">
              <a:buNone/>
            </a:pPr>
            <a:r>
              <a:rPr lang="de-DE" sz="1800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474B7-3AF3-4F9C-97E4-38112601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1" dirty="0"/>
              <a:t>Strategie-Empfehlungen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B4F0D8-55BE-4538-B546-8136EA54D5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i="1" dirty="0"/>
              <a:t> 5 Säulen: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EZ:  Beschäftigungs-, nicht „Fortschritts“-orientiert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Investitionsförderung: orientiert am Netto-Beschäftigungseffekt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Handelspolitik: Protektion für Aufbau beschäftigungsorientierter Gewerbe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Arbeitsbeschaffungsmaßnahmen: öffentliche Infrastruktur; saisonale Jobs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Aktive Migrationsförderpolitik: weil 1-3 nicht schnell und stark genug wirken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3035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Fazit Strategie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Alles ist gut, was langfristig Arbeit / Einkommen für Viele  schafft. Alles ist schlecht, was zugunsten von „Fortschritt“ und Freihandel Menschen von ihren Ressourcen und Märkten verdrängt und Einkommensmöglichkeiten vernichtet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Strategien können Migrationsdruck verringern, aber – bei geg. weltwirtschaftlichen Bedingungen – nicht beseitigen (solange die globalen Einkommensunterschiede so krass sind)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de-DE" b="1" i="1" dirty="0"/>
          </a:p>
          <a:p>
            <a:pPr algn="ctr">
              <a:buNone/>
            </a:pPr>
            <a:r>
              <a:rPr lang="de-DE" sz="4800" b="1" i="1" dirty="0"/>
              <a:t>Vielen Dank für Ihre Aufmerksamkeit!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6512" y="188640"/>
            <a:ext cx="8534400" cy="1080120"/>
          </a:xfrm>
        </p:spPr>
        <p:txBody>
          <a:bodyPr>
            <a:normAutofit fontScale="90000"/>
          </a:bodyPr>
          <a:lstStyle/>
          <a:p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br>
              <a:rPr lang="de-DE" b="1" dirty="0"/>
            </a:br>
            <a:r>
              <a:rPr lang="de-DE" sz="4000" b="1" dirty="0"/>
              <a:t>„Fluchtursachenbekämpfung“ </a:t>
            </a:r>
            <a:br>
              <a:rPr lang="de-DE" sz="4000" b="1" dirty="0"/>
            </a:br>
            <a:r>
              <a:rPr lang="de-DE" b="1" dirty="0"/>
              <a:t>als </a:t>
            </a:r>
            <a:r>
              <a:rPr lang="de-DE" sz="4000" b="1" dirty="0"/>
              <a:t>Rettungsanker</a:t>
            </a:r>
            <a:r>
              <a:rPr lang="de-DE" b="1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600" dirty="0"/>
              <a:t> </a:t>
            </a:r>
            <a:r>
              <a:rPr lang="de-DE" sz="3600" b="1" i="1" dirty="0"/>
              <a:t>Politischer Hintergrund:</a:t>
            </a:r>
          </a:p>
          <a:p>
            <a:pPr>
              <a:buNone/>
            </a:pPr>
            <a:r>
              <a:rPr lang="de-DE" sz="3600" dirty="0"/>
              <a:t>Befragt nach ihren Vorschlägen zur Migrationspolitik fällt Politikern aller Couleur meist nur eines ein: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de-DE" sz="3600" dirty="0"/>
              <a:t>   </a:t>
            </a:r>
            <a:r>
              <a:rPr lang="de-DE" sz="3600" dirty="0">
                <a:solidFill>
                  <a:srgbClr val="FF0000"/>
                </a:solidFill>
              </a:rPr>
              <a:t>„Bekämpfung der Migrationsursachen in den Herkunftsregionen“</a:t>
            </a:r>
            <a:endParaRPr lang="de-DE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/>
              <a:t>Kontroversen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„Ablenkung vom Versagen der EU in der Flüchtlingsfrage“ </a:t>
            </a:r>
            <a:r>
              <a:rPr lang="de-DE" i="1" dirty="0"/>
              <a:t>(die Opposition)</a:t>
            </a:r>
          </a:p>
          <a:p>
            <a:r>
              <a:rPr lang="de-DE" dirty="0"/>
              <a:t>„warum fliehen nach 5 Jahrzehnten EZ immer noch Menschen nach Europa?“ </a:t>
            </a:r>
            <a:r>
              <a:rPr lang="de-DE" i="1" dirty="0"/>
              <a:t>(EZ-Skeptiker)</a:t>
            </a:r>
          </a:p>
          <a:p>
            <a:pPr lvl="1">
              <a:buFont typeface="Wingdings" pitchFamily="2" charset="2"/>
              <a:buChar char="Ø"/>
            </a:pPr>
            <a:r>
              <a:rPr lang="de-DE" i="1" dirty="0"/>
              <a:t> „not </a:t>
            </a:r>
            <a:r>
              <a:rPr lang="de-DE" i="1" dirty="0" err="1"/>
              <a:t>more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same!“</a:t>
            </a:r>
          </a:p>
          <a:p>
            <a:r>
              <a:rPr lang="de-DE" i="1" dirty="0"/>
              <a:t>„</a:t>
            </a:r>
            <a:r>
              <a:rPr lang="de-DE" dirty="0"/>
              <a:t>Missbrauch von EZ-Geldern für Abschirmungsmaßnahmen!“ (</a:t>
            </a:r>
            <a:r>
              <a:rPr lang="de-DE" i="1" dirty="0"/>
              <a:t>Migrationsbefürworter</a:t>
            </a:r>
            <a:r>
              <a:rPr lang="de-DE" dirty="0"/>
              <a:t>)</a:t>
            </a:r>
          </a:p>
          <a:p>
            <a:r>
              <a:rPr lang="de-DE" dirty="0"/>
              <a:t>„Je besser die EZ, umso mehr Migranten“ </a:t>
            </a:r>
            <a:r>
              <a:rPr lang="de-DE" i="1" dirty="0"/>
              <a:t>(Migrationsforscher)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Begriffsklärung: Flucht versus Arbeitsmigration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Flucht: </a:t>
            </a:r>
            <a:r>
              <a:rPr lang="de-DE" dirty="0"/>
              <a:t>Migration zum Schutz vor politischer Verfolgung, Krieg, Bürgerkrieg</a:t>
            </a:r>
          </a:p>
          <a:p>
            <a:pPr lvl="1">
              <a:buFont typeface="Wingdings" pitchFamily="2" charset="2"/>
              <a:buChar char="Ø"/>
            </a:pPr>
            <a:r>
              <a:rPr lang="de-DE" i="1" dirty="0"/>
              <a:t>„wohlbegründete Angst vor Verfolgung“  </a:t>
            </a:r>
            <a:r>
              <a:rPr lang="de-DE" dirty="0"/>
              <a:t>(Genfer Flüchtlingskonvention)</a:t>
            </a:r>
          </a:p>
          <a:p>
            <a:r>
              <a:rPr lang="de-DE" b="1" dirty="0"/>
              <a:t>Arbeitsmigration: </a:t>
            </a:r>
            <a:r>
              <a:rPr lang="de-DE" dirty="0"/>
              <a:t>zwecks Verbesserung der Lebensaussichten / der wirtschaftlichen Lage</a:t>
            </a:r>
          </a:p>
          <a:p>
            <a:pPr lvl="1">
              <a:buFont typeface="Wingdings" pitchFamily="2" charset="2"/>
              <a:buChar char="Ø"/>
            </a:pPr>
            <a:r>
              <a:rPr lang="de-DE" b="1" dirty="0"/>
              <a:t>„Armutsmigration“ </a:t>
            </a:r>
            <a:r>
              <a:rPr lang="de-DE" dirty="0"/>
              <a:t>als Form der Arbeitsmigration</a:t>
            </a:r>
          </a:p>
          <a:p>
            <a:pPr lvl="1">
              <a:buFont typeface="Wingdings" pitchFamily="2" charset="2"/>
              <a:buChar char="Ø"/>
            </a:pPr>
            <a:r>
              <a:rPr lang="de-DE" b="1" dirty="0"/>
              <a:t>„Umweltmigration“ </a:t>
            </a:r>
            <a:r>
              <a:rPr lang="de-DE" dirty="0"/>
              <a:t>als Form der Arbeitsmigration</a:t>
            </a:r>
          </a:p>
          <a:p>
            <a:r>
              <a:rPr lang="de-DE" b="1" dirty="0"/>
              <a:t>Überlappungen</a:t>
            </a:r>
          </a:p>
          <a:p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Eingrenzung des Themas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Fokus auf Arbeitsmigration</a:t>
            </a:r>
          </a:p>
          <a:p>
            <a:pPr lvl="1">
              <a:buFont typeface="Wingdings" pitchFamily="2" charset="2"/>
              <a:buChar char="Ø"/>
            </a:pPr>
            <a:r>
              <a:rPr lang="de-DE" i="1" dirty="0"/>
              <a:t>Primär orientiert an Verbesserung der wirtschaftlichen Existenzgrundlagen</a:t>
            </a:r>
          </a:p>
          <a:p>
            <a:r>
              <a:rPr lang="de-DE" dirty="0"/>
              <a:t>Fokus auf Situation in den Herkunftsregionen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Ohne Migrationsmanagement</a:t>
            </a:r>
          </a:p>
          <a:p>
            <a:pPr lvl="1">
              <a:buFont typeface="Wingdings" pitchFamily="2" charset="2"/>
              <a:buChar char="Ø"/>
            </a:pPr>
            <a:r>
              <a:rPr lang="de-DE" dirty="0"/>
              <a:t>Entwicklungspolitik </a:t>
            </a:r>
            <a:r>
              <a:rPr lang="de-DE" dirty="0" err="1"/>
              <a:t>i.w.S</a:t>
            </a:r>
            <a:r>
              <a:rPr lang="de-DE" dirty="0"/>
              <a:t>.</a:t>
            </a:r>
          </a:p>
          <a:p>
            <a:r>
              <a:rPr lang="de-DE" dirty="0"/>
              <a:t>Internationale und innerstaatliche Migration</a:t>
            </a:r>
            <a:r>
              <a:rPr lang="de-DE" b="1" dirty="0"/>
              <a:t> </a:t>
            </a:r>
            <a:endParaRPr lang="de-DE" dirty="0"/>
          </a:p>
          <a:p>
            <a:r>
              <a:rPr lang="de-DE" dirty="0"/>
              <a:t>Fokus</a:t>
            </a:r>
            <a:r>
              <a:rPr lang="de-DE" b="1" dirty="0"/>
              <a:t> </a:t>
            </a:r>
            <a:r>
              <a:rPr lang="de-DE" dirty="0"/>
              <a:t>Subsahara Afrika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Aufbau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b="1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Einflussfaktoren auf Arbeitsmigration 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bisherige Beiträge der EZ hierzu </a:t>
            </a:r>
            <a:endParaRPr lang="de-DE" b="1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Strategische Ansatzpunkte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514350" indent="-514350">
              <a:buFont typeface="+mj-lt"/>
              <a:buAutoNum type="arabicPeriod"/>
            </a:pPr>
            <a:endParaRPr lang="de-DE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12266"/>
          </a:xfrm>
        </p:spPr>
        <p:txBody>
          <a:bodyPr>
            <a:noAutofit/>
          </a:bodyPr>
          <a:lstStyle/>
          <a:p>
            <a:r>
              <a:rPr lang="de-DE" sz="4000" b="1" dirty="0"/>
              <a:t> </a:t>
            </a:r>
            <a:r>
              <a:rPr lang="de-DE" sz="3200" b="1" dirty="0"/>
              <a:t>  Einflussfaktoren - Modell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1"/>
          </p:nvPr>
        </p:nvGraphicFramePr>
        <p:xfrm>
          <a:off x="301625" y="1371600"/>
          <a:ext cx="4038600" cy="4681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sz="2800" b="1" i="1" dirty="0"/>
              <a:t>Push und Pull: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/>
              <a:t>Push: </a:t>
            </a:r>
            <a:r>
              <a:rPr lang="de-DE" sz="2400" dirty="0"/>
              <a:t>Schlechte Bedingungen in Herkunftsregion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/>
              <a:t>Pull: </a:t>
            </a:r>
          </a:p>
          <a:p>
            <a:pPr marL="788670" lvl="1" indent="-514350">
              <a:buFont typeface="+mj-lt"/>
              <a:buAutoNum type="alphaLcPeriod"/>
            </a:pPr>
            <a:r>
              <a:rPr lang="de-DE" sz="2100" dirty="0"/>
              <a:t>Attraktive Bedingungen in Zielregion</a:t>
            </a:r>
          </a:p>
          <a:p>
            <a:pPr marL="788670" lvl="1" indent="-514350">
              <a:buFont typeface="+mj-lt"/>
              <a:buAutoNum type="alphaLcPeriod"/>
            </a:pPr>
            <a:r>
              <a:rPr lang="de-DE" sz="2100" dirty="0"/>
              <a:t>Migrantennetzwerke in Zielregion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/>
              <a:t>Migrationskosten: </a:t>
            </a:r>
            <a:r>
              <a:rPr lang="de-DE" sz="2400" dirty="0"/>
              <a:t>monetär, Risiken</a:t>
            </a:r>
          </a:p>
          <a:p>
            <a:pPr>
              <a:buNone/>
            </a:pPr>
            <a:r>
              <a:rPr lang="de-DE" sz="2400" dirty="0"/>
              <a:t> </a:t>
            </a:r>
          </a:p>
          <a:p>
            <a:pPr>
              <a:buNone/>
            </a:pPr>
            <a:r>
              <a:rPr lang="de-DE" sz="2400" dirty="0"/>
              <a:t>Vereinfachtes Modell für aggregierte Betrachtung von Migrationsströmen</a:t>
            </a:r>
          </a:p>
          <a:p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1643042" y="3214686"/>
            <a:ext cx="1714512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Kosten</a:t>
            </a:r>
          </a:p>
        </p:txBody>
      </p:sp>
      <p:sp>
        <p:nvSpPr>
          <p:cNvPr id="7" name="Textfeld 6"/>
          <p:cNvSpPr txBox="1"/>
          <p:nvPr/>
        </p:nvSpPr>
        <p:spPr>
          <a:xfrm rot="10800000" flipV="1">
            <a:off x="571473" y="2726762"/>
            <a:ext cx="194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Herkunftsregion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143240" y="271462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Zielregion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de-DE" b="1" dirty="0"/>
              <a:t>Push-Faktor 1:  Weltwirtschaft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Globalisierung schafft Wachstum, aber keine Arbeitsplätze (netto)</a:t>
            </a:r>
          </a:p>
          <a:p>
            <a:pPr lvl="1">
              <a:buFont typeface="Wingdings" pitchFamily="2" charset="2"/>
              <a:buChar char="Ø"/>
            </a:pPr>
            <a:r>
              <a:rPr lang="de-DE" i="1" dirty="0"/>
              <a:t>Wachstumsraten 1995-2008: </a:t>
            </a:r>
          </a:p>
          <a:p>
            <a:pPr lvl="2">
              <a:buFont typeface="Wingdings" pitchFamily="2" charset="2"/>
              <a:buChar char="Ø"/>
            </a:pPr>
            <a:r>
              <a:rPr lang="de-DE" i="1" dirty="0"/>
              <a:t>Welthandel :		9%  </a:t>
            </a:r>
          </a:p>
          <a:p>
            <a:pPr lvl="2">
              <a:buFont typeface="Wingdings" pitchFamily="2" charset="2"/>
              <a:buChar char="Ø"/>
            </a:pPr>
            <a:r>
              <a:rPr lang="de-DE" i="1" dirty="0"/>
              <a:t>Welt-BIP:	 	4,5%  </a:t>
            </a:r>
          </a:p>
          <a:p>
            <a:pPr lvl="2">
              <a:buFont typeface="Wingdings" pitchFamily="2" charset="2"/>
              <a:buChar char="Ø"/>
            </a:pPr>
            <a:r>
              <a:rPr lang="de-DE" i="1" dirty="0"/>
              <a:t>Weltbeschäftigung:	 +/- Null%</a:t>
            </a:r>
          </a:p>
          <a:p>
            <a:pPr lvl="1">
              <a:buFont typeface="Wingdings" pitchFamily="2" charset="2"/>
              <a:buChar char="Ø"/>
            </a:pPr>
            <a:r>
              <a:rPr lang="de-DE" i="1" dirty="0"/>
              <a:t>Ursache: Rationalisierungswettbewerb</a:t>
            </a:r>
          </a:p>
          <a:p>
            <a:r>
              <a:rPr lang="de-DE" dirty="0"/>
              <a:t>Subsahara Afrika: jährlich</a:t>
            </a:r>
          </a:p>
          <a:p>
            <a:pPr lvl="1"/>
            <a:r>
              <a:rPr lang="de-DE" dirty="0"/>
              <a:t> zusätzlich 15 Mio. Erwerbsfähige versus </a:t>
            </a:r>
          </a:p>
          <a:p>
            <a:pPr lvl="1"/>
            <a:r>
              <a:rPr lang="de-DE" dirty="0"/>
              <a:t>2 Mio. neue Arbeitsplätze (bei BIP-Wachstum von 5-10%)</a:t>
            </a:r>
          </a:p>
          <a:p>
            <a:pPr lvl="1"/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b="1" i="1" dirty="0">
                <a:solidFill>
                  <a:srgbClr val="FF0000"/>
                </a:solidFill>
              </a:rPr>
              <a:t>Globale Ursachen &gt;&gt; begrenzter Einfluss von EZ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Push-Faktor 2: Translokale </a:t>
            </a:r>
            <a:br>
              <a:rPr lang="de-DE" b="1" dirty="0"/>
            </a:br>
            <a:r>
              <a:rPr lang="de-DE" b="1" dirty="0" err="1"/>
              <a:t>Livelihood</a:t>
            </a:r>
            <a:r>
              <a:rPr lang="de-DE" b="1" dirty="0"/>
              <a:t>-Systeme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dirty="0"/>
              <a:t>Mehrzahl der ländlichen Haushalte Afrikas (ca.100 Mio.) lebt in translokalen ländlich-städtischen Lebenshaltungssystemen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Migration als Teil des Überlebenssicherungssystems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50% der </a:t>
            </a:r>
            <a:r>
              <a:rPr lang="de-DE" sz="2400" dirty="0" err="1"/>
              <a:t>ländl</a:t>
            </a:r>
            <a:r>
              <a:rPr lang="de-DE" sz="2400" dirty="0"/>
              <a:t>. und 70% der städt. Haushalte translokal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Zwang: Weder dörfliche noch städt. Einkommen reichen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Strategie: Risikominimierung durch Diversifizierung</a:t>
            </a:r>
          </a:p>
          <a:p>
            <a:pPr lvl="1">
              <a:buFont typeface="Wingdings" pitchFamily="2" charset="2"/>
              <a:buChar char="Ø"/>
            </a:pPr>
            <a:r>
              <a:rPr lang="de-DE" sz="2400" dirty="0"/>
              <a:t>Abwanderung der Jungen als Norm (Migrationskultur)</a:t>
            </a:r>
          </a:p>
          <a:p>
            <a:pPr>
              <a:buFont typeface="Wingdings" pitchFamily="2" charset="2"/>
              <a:buChar char="Ø"/>
            </a:pPr>
            <a:r>
              <a:rPr lang="de-DE" sz="2900" b="1" i="1" dirty="0">
                <a:solidFill>
                  <a:srgbClr val="FF0000"/>
                </a:solidFill>
              </a:rPr>
              <a:t>Was kann EZ dem entgegensetzen?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809</Words>
  <Application>Microsoft Office PowerPoint</Application>
  <PresentationFormat>Bildschirmpräsentation (4:3)</PresentationFormat>
  <Paragraphs>148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Calibri</vt:lpstr>
      <vt:lpstr>Georgia</vt:lpstr>
      <vt:lpstr>Wingdings</vt:lpstr>
      <vt:lpstr>Wingdings 2</vt:lpstr>
      <vt:lpstr>Cronus</vt:lpstr>
      <vt:lpstr>  Möglichkeiten und Grenzen der Entwicklungspolitik bei Bekämpfung von Migrationsursachen</vt:lpstr>
      <vt:lpstr>      „Fluchtursachenbekämpfung“  als Rettungsanker?</vt:lpstr>
      <vt:lpstr>Kontroversen</vt:lpstr>
      <vt:lpstr>Begriffsklärung: Flucht versus Arbeitsmigration</vt:lpstr>
      <vt:lpstr>Eingrenzung des Themas</vt:lpstr>
      <vt:lpstr>Aufbau</vt:lpstr>
      <vt:lpstr>   Einflussfaktoren - Modell</vt:lpstr>
      <vt:lpstr>Push-Faktor 1:  Weltwirtschaft</vt:lpstr>
      <vt:lpstr>Push-Faktor 2: Translokale  Livelihood-Systeme  </vt:lpstr>
      <vt:lpstr>Push-Faktor 3: Bevölkerungswachstum</vt:lpstr>
      <vt:lpstr>Push-Faktor 4:  Umwelt</vt:lpstr>
      <vt:lpstr>Hemm-Faktor: Migrationskosten </vt:lpstr>
      <vt:lpstr>Faktor: Kaskaden-Migration</vt:lpstr>
      <vt:lpstr> Erfahrungen mit EZ-Wirkungen auf Migration</vt:lpstr>
      <vt:lpstr>Faktor 7/2:  Beispiele für EZ-Wirkungen</vt:lpstr>
      <vt:lpstr>Zwischenfazit Analyse</vt:lpstr>
      <vt:lpstr>Strategie-Empfehlungen</vt:lpstr>
      <vt:lpstr>Fazit Strategie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Kann EZ Arbeitsmigration reduzieren?</dc:title>
  <dc:creator>Home</dc:creator>
  <cp:lastModifiedBy>Theodor Rauch</cp:lastModifiedBy>
  <cp:revision>111</cp:revision>
  <cp:lastPrinted>2018-08-30T15:32:28Z</cp:lastPrinted>
  <dcterms:created xsi:type="dcterms:W3CDTF">2016-12-02T13:33:23Z</dcterms:created>
  <dcterms:modified xsi:type="dcterms:W3CDTF">2019-09-27T15:09:51Z</dcterms:modified>
</cp:coreProperties>
</file>